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6" r:id="rId1"/>
  </p:sldMasterIdLst>
  <p:sldIdLst>
    <p:sldId id="256" r:id="rId2"/>
    <p:sldId id="268" r:id="rId3"/>
    <p:sldId id="270" r:id="rId4"/>
    <p:sldId id="271" r:id="rId5"/>
    <p:sldId id="272" r:id="rId6"/>
    <p:sldId id="273" r:id="rId7"/>
    <p:sldId id="275" r:id="rId8"/>
    <p:sldId id="276" r:id="rId9"/>
    <p:sldId id="278" r:id="rId10"/>
    <p:sldId id="279" r:id="rId11"/>
  </p:sldIdLst>
  <p:sldSz cx="9144000" cy="6858000" type="screen4x3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AB79"/>
    <a:srgbClr val="D3B589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5" autoAdjust="0"/>
    <p:restoredTop sz="94650" autoAdjust="0"/>
  </p:normalViewPr>
  <p:slideViewPr>
    <p:cSldViewPr>
      <p:cViewPr>
        <p:scale>
          <a:sx n="70" d="100"/>
          <a:sy n="70" d="100"/>
        </p:scale>
        <p:origin x="72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456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olný tvar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Volný tvar 7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Nadpis 8"/>
          <p:cNvSpPr>
            <a:spLocks noGrp="1"/>
          </p:cNvSpPr>
          <p:nvPr>
            <p:ph type="ctrTitle"/>
          </p:nvPr>
        </p:nvSpPr>
        <p:spPr>
          <a:xfrm>
            <a:off x="429064" y="3337560"/>
            <a:ext cx="6480048" cy="2301240"/>
          </a:xfrm>
        </p:spPr>
        <p:txBody>
          <a:bodyPr rIns="45720" anchor="t"/>
          <a:lstStyle>
            <a:lvl1pPr algn="r">
              <a:defRPr lang="en-US" b="1" cap="all" baseline="0" dirty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17" name="Podnadpis 16"/>
          <p:cNvSpPr>
            <a:spLocks noGrp="1"/>
          </p:cNvSpPr>
          <p:nvPr>
            <p:ph type="subTitle" idx="1"/>
          </p:nvPr>
        </p:nvSpPr>
        <p:spPr>
          <a:xfrm>
            <a:off x="433050" y="1544812"/>
            <a:ext cx="6480048" cy="1752600"/>
          </a:xfrm>
        </p:spPr>
        <p:txBody>
          <a:bodyPr tIns="0" rIns="45720" bIns="0" anchor="b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cs-CZ" smtClean="0"/>
              <a:t>Klepnutím lze upravit styl předlohy podnadpisů.</a:t>
            </a:r>
            <a:endParaRPr kumimoji="0" lang="en-US"/>
          </a:p>
        </p:txBody>
      </p:sp>
      <p:sp>
        <p:nvSpPr>
          <p:cNvPr id="30" name="Zástupný symbol pro datum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096D0-4F27-487B-A309-58A0C91FA0E4}" type="datetimeFigureOut">
              <a:rPr lang="cs-CZ" smtClean="0"/>
              <a:pPr/>
              <a:t>16.4.2010</a:t>
            </a:fld>
            <a:endParaRPr lang="cs-CZ"/>
          </a:p>
        </p:txBody>
      </p:sp>
      <p:sp>
        <p:nvSpPr>
          <p:cNvPr id="19" name="Zástupný symbol pro zápatí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27" name="Zástupný symbol pro číslo snímku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F2BEE-EF81-4C12-8EB8-E460D531D6AC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096D0-4F27-487B-A309-58A0C91FA0E4}" type="datetimeFigureOut">
              <a:rPr lang="cs-CZ" smtClean="0"/>
              <a:pPr/>
              <a:t>16.4.2010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F2BEE-EF81-4C12-8EB8-E460D531D6AC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096D0-4F27-487B-A309-58A0C91FA0E4}" type="datetimeFigureOut">
              <a:rPr lang="cs-CZ" smtClean="0"/>
              <a:pPr/>
              <a:t>16.4.2010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F2BEE-EF81-4C12-8EB8-E460D531D6AC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096D0-4F27-487B-A309-58A0C91FA0E4}" type="datetimeFigureOut">
              <a:rPr lang="cs-CZ" smtClean="0"/>
              <a:pPr/>
              <a:t>16.4.2010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F2BEE-EF81-4C12-8EB8-E460D531D6AC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olný tvar 6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Volný tvar 8"/>
          <p:cNvSpPr>
            <a:spLocks/>
          </p:cNvSpPr>
          <p:nvPr/>
        </p:nvSpPr>
        <p:spPr bwMode="auto">
          <a:xfrm>
            <a:off x="6105525" y="0"/>
            <a:ext cx="3038475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1608" y="1590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85800" y="3583837"/>
            <a:ext cx="6629400" cy="1826363"/>
          </a:xfrm>
        </p:spPr>
        <p:txBody>
          <a:bodyPr tIns="0" bIns="0" anchor="t"/>
          <a:lstStyle>
            <a:lvl1pPr algn="l">
              <a:buNone/>
              <a:defRPr sz="4200" b="1" cap="none" baseline="0">
                <a:ln w="5000" cmpd="sng">
                  <a:solidFill>
                    <a:schemeClr val="accent1">
                      <a:tint val="80000"/>
                      <a:shade val="99000"/>
                      <a:satMod val="50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63000"/>
                        <a:satMod val="255000"/>
                      </a:schemeClr>
                    </a:gs>
                    <a:gs pos="9000">
                      <a:schemeClr val="accent1">
                        <a:tint val="63000"/>
                        <a:satMod val="255000"/>
                      </a:schemeClr>
                    </a:gs>
                    <a:gs pos="53000">
                      <a:schemeClr val="accent1">
                        <a:shade val="60000"/>
                        <a:satMod val="100000"/>
                      </a:schemeClr>
                    </a:gs>
                    <a:gs pos="90000">
                      <a:schemeClr val="accent1">
                        <a:tint val="63000"/>
                        <a:satMod val="255000"/>
                      </a:schemeClr>
                    </a:gs>
                    <a:gs pos="100000">
                      <a:schemeClr val="accent1">
                        <a:tint val="63000"/>
                        <a:satMod val="25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685800" y="2485800"/>
            <a:ext cx="6629400" cy="1066688"/>
          </a:xfrm>
        </p:spPr>
        <p:txBody>
          <a:bodyPr lIns="45720" tIns="0" rIns="45720" bIns="0" anchor="b"/>
          <a:lstStyle>
            <a:lvl1pPr marL="0" indent="0" algn="l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096D0-4F27-487B-A309-58A0C91FA0E4}" type="datetimeFigureOut">
              <a:rPr lang="cs-CZ" smtClean="0"/>
              <a:pPr/>
              <a:t>16.4.2010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F2BEE-EF81-4C12-8EB8-E460D531D6AC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4267200" y="1600200"/>
            <a:ext cx="3657600" cy="4525963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096D0-4F27-487B-A309-58A0C91FA0E4}" type="datetimeFigureOut">
              <a:rPr lang="cs-CZ" smtClean="0"/>
              <a:pPr/>
              <a:t>16.4.2010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F2BEE-EF81-4C12-8EB8-E460D531D6AC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" y="5486400"/>
            <a:ext cx="4040188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3"/>
          </p:nvPr>
        </p:nvSpPr>
        <p:spPr>
          <a:xfrm>
            <a:off x="4645025" y="5486400"/>
            <a:ext cx="4041775" cy="8382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5" name="Zástupný symbol pro obsah 4"/>
          <p:cNvSpPr>
            <a:spLocks noGrp="1"/>
          </p:cNvSpPr>
          <p:nvPr>
            <p:ph sz="quarter" idx="2"/>
          </p:nvPr>
        </p:nvSpPr>
        <p:spPr>
          <a:xfrm>
            <a:off x="457200" y="1516912"/>
            <a:ext cx="4040188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4645025" y="1516912"/>
            <a:ext cx="4041775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096D0-4F27-487B-A309-58A0C91FA0E4}" type="datetimeFigureOut">
              <a:rPr lang="cs-CZ" smtClean="0"/>
              <a:pPr/>
              <a:t>16.4.2010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F2BEE-EF81-4C12-8EB8-E460D531D6AC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7470648" cy="1143000"/>
          </a:xfrm>
        </p:spPr>
        <p:txBody>
          <a:bodyPr anchor="ctr"/>
          <a:lstStyle>
            <a:lvl1pPr algn="l">
              <a:defRPr sz="4600"/>
            </a:lvl1pPr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096D0-4F27-487B-A309-58A0C91FA0E4}" type="datetimeFigureOut">
              <a:rPr lang="cs-CZ" smtClean="0"/>
              <a:pPr/>
              <a:t>16.4.2010</a:t>
            </a:fld>
            <a:endParaRPr lang="cs-CZ"/>
          </a:p>
        </p:txBody>
      </p:sp>
      <p:sp>
        <p:nvSpPr>
          <p:cNvPr id="8" name="Zástupný symbol pro číslo snímku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CDF2BEE-EF81-4C12-8EB8-E460D531D6AC}" type="slidenum">
              <a:rPr lang="cs-CZ" smtClean="0"/>
              <a:pPr/>
              <a:t>‹#›</a:t>
            </a:fld>
            <a:endParaRPr lang="cs-CZ"/>
          </a:p>
        </p:txBody>
      </p:sp>
      <p:sp>
        <p:nvSpPr>
          <p:cNvPr id="9" name="Zástupný symbol pro zápatí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cs-CZ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096D0-4F27-487B-A309-58A0C91FA0E4}" type="datetimeFigureOut">
              <a:rPr lang="cs-CZ" smtClean="0"/>
              <a:pPr/>
              <a:t>16.4.2010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F2BEE-EF81-4C12-8EB8-E460D531D6AC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1185528"/>
            <a:ext cx="3200400" cy="730250"/>
          </a:xfrm>
        </p:spPr>
        <p:txBody>
          <a:bodyPr tIns="0" bIns="0" anchor="t"/>
          <a:lstStyle>
            <a:lvl1pPr algn="l"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2"/>
          </p:nvPr>
        </p:nvSpPr>
        <p:spPr>
          <a:xfrm>
            <a:off x="457200" y="214424"/>
            <a:ext cx="2743200" cy="914400"/>
          </a:xfrm>
        </p:spPr>
        <p:txBody>
          <a:bodyPr lIns="45720" tIns="0" rIns="45720" bIns="0" anchor="b"/>
          <a:lstStyle>
            <a:lvl1pPr marL="0" indent="0" algn="l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70866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096D0-4F27-487B-A309-58A0C91FA0E4}" type="datetimeFigureOut">
              <a:rPr lang="cs-CZ" smtClean="0"/>
              <a:pPr/>
              <a:t>16.4.2010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>
          <a:xfrm>
            <a:off x="8156448" y="6422064"/>
            <a:ext cx="762000" cy="365125"/>
          </a:xfrm>
        </p:spPr>
        <p:txBody>
          <a:bodyPr/>
          <a:lstStyle/>
          <a:p>
            <a:fld id="{CCDF2BEE-EF81-4C12-8EB8-E460D531D6AC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556732" y="1705709"/>
            <a:ext cx="3053868" cy="1253808"/>
          </a:xfrm>
        </p:spPr>
        <p:txBody>
          <a:bodyPr anchor="b"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065628" y="1019907"/>
            <a:ext cx="4114800" cy="4114800"/>
          </a:xfrm>
          <a:prstGeom prst="ellipse">
            <a:avLst/>
          </a:prstGeom>
          <a:solidFill>
            <a:schemeClr val="bg2">
              <a:shade val="50000"/>
            </a:schemeClr>
          </a:solidFill>
          <a:ln w="50800" cap="flat">
            <a:solidFill>
              <a:schemeClr val="bg2"/>
            </a:solidFill>
            <a:miter lim="800000"/>
          </a:ln>
          <a:effectLst>
            <a:outerShdw blurRad="152000" dist="345000" dir="5400000" sx="-80000" sy="-18000" rotWithShape="0">
              <a:srgbClr val="000000">
                <a:alpha val="25000"/>
              </a:srgbClr>
            </a:outerShdw>
          </a:effectLst>
          <a:scene3d>
            <a:camera prst="orthographicFront"/>
            <a:lightRig rig="contrasting" dir="t">
              <a:rot lat="0" lon="0" rev="2400000"/>
            </a:lightRig>
          </a:scene3d>
          <a:sp3d contourW="7620">
            <a:bevelT w="63500" h="63500"/>
            <a:contourClr>
              <a:schemeClr val="bg2">
                <a:shade val="50000"/>
              </a:schemeClr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cs-CZ" smtClean="0"/>
              <a:t>Klepnutím na ikonu přidáte obrázek.</a:t>
            </a:r>
            <a:endParaRPr kumimoji="0" lang="en-US" dirty="0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5556734" y="2998765"/>
            <a:ext cx="3053866" cy="2663482"/>
          </a:xfrm>
        </p:spPr>
        <p:txBody>
          <a:bodyPr lIns="45720" rIns="45720"/>
          <a:lstStyle>
            <a:lvl1pPr marL="0" indent="0">
              <a:buFontTx/>
              <a:buNone/>
              <a:defRPr sz="12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>
          <a:xfrm>
            <a:off x="457200" y="6422064"/>
            <a:ext cx="2133600" cy="365125"/>
          </a:xfrm>
        </p:spPr>
        <p:txBody>
          <a:bodyPr/>
          <a:lstStyle/>
          <a:p>
            <a:fld id="{F53096D0-4F27-487B-A309-58A0C91FA0E4}" type="datetimeFigureOut">
              <a:rPr lang="cs-CZ" smtClean="0"/>
              <a:pPr/>
              <a:t>16.4.2010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DF2BEE-EF81-4C12-8EB8-E460D531D6AC}" type="slidenum">
              <a:rPr lang="cs-CZ" smtClean="0"/>
              <a:pPr/>
              <a:t>‹#›</a:t>
            </a:fld>
            <a:endParaRPr lang="cs-CZ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Volný tvar 11"/>
          <p:cNvSpPr>
            <a:spLocks/>
          </p:cNvSpPr>
          <p:nvPr/>
        </p:nvSpPr>
        <p:spPr bwMode="auto">
          <a:xfrm>
            <a:off x="0" y="4752126"/>
            <a:ext cx="9144000" cy="2112962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1066"/>
              </a:cxn>
              <a:cxn ang="0">
                <a:pos x="0" y="1331"/>
              </a:cxn>
              <a:cxn ang="0">
                <a:pos x="5760" y="1331"/>
              </a:cxn>
              <a:cxn ang="0">
                <a:pos x="5760" y="0"/>
              </a:cxn>
              <a:cxn ang="0">
                <a:pos x="0" y="1066"/>
              </a:cxn>
            </a:cxnLst>
            <a:rect l="0" t="0" r="0" b="0"/>
            <a:pathLst>
              <a:path w="5760" h="1331">
                <a:moveTo>
                  <a:pt x="0" y="1066"/>
                </a:moveTo>
                <a:lnTo>
                  <a:pt x="0" y="1331"/>
                </a:lnTo>
                <a:lnTo>
                  <a:pt x="5760" y="1331"/>
                </a:lnTo>
                <a:lnTo>
                  <a:pt x="5760" y="0"/>
                </a:lnTo>
                <a:cubicBezTo>
                  <a:pt x="3220" y="1206"/>
                  <a:pt x="2250" y="1146"/>
                  <a:pt x="0" y="1066"/>
                </a:cubicBezTo>
                <a:close/>
              </a:path>
            </a:pathLst>
          </a:custGeom>
          <a:solidFill>
            <a:schemeClr val="bg1">
              <a:tint val="80000"/>
              <a:satMod val="200000"/>
              <a:alpha val="4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44450" dir="16200000" algn="ctr" rotWithShape="0">
              <a:prstClr val="black">
                <a:alpha val="3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Volný tvar 15"/>
          <p:cNvSpPr>
            <a:spLocks/>
          </p:cNvSpPr>
          <p:nvPr/>
        </p:nvSpPr>
        <p:spPr bwMode="auto">
          <a:xfrm>
            <a:off x="7315200" y="0"/>
            <a:ext cx="1828800" cy="6858000"/>
          </a:xfrm>
          <a:custGeom>
            <a:avLst/>
            <a:gdLst>
              <a:gd name="connsiteX0" fmla="*/ 1914 w 1914"/>
              <a:gd name="connsiteY0" fmla="*/ 9 h 4329"/>
              <a:gd name="connsiteX1" fmla="*/ 1914 w 1914"/>
              <a:gd name="connsiteY1" fmla="*/ 4329 h 4329"/>
              <a:gd name="connsiteX2" fmla="*/ 204 w 1914"/>
              <a:gd name="connsiteY2" fmla="*/ 4327 h 4329"/>
              <a:gd name="connsiteX3" fmla="*/ 0 w 1914"/>
              <a:gd name="connsiteY3" fmla="*/ 0 h 4329"/>
              <a:gd name="connsiteX4" fmla="*/ 1914 w 1914"/>
              <a:gd name="connsiteY4" fmla="*/ 9 h 4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4" h="4329">
                <a:moveTo>
                  <a:pt x="1914" y="9"/>
                </a:moveTo>
                <a:lnTo>
                  <a:pt x="1914" y="4329"/>
                </a:lnTo>
                <a:lnTo>
                  <a:pt x="204" y="4327"/>
                </a:lnTo>
                <a:cubicBezTo>
                  <a:pt x="1288" y="3574"/>
                  <a:pt x="2082" y="1734"/>
                  <a:pt x="0" y="0"/>
                </a:cubicBezTo>
                <a:lnTo>
                  <a:pt x="1914" y="9"/>
                </a:lnTo>
                <a:close/>
              </a:path>
            </a:pathLst>
          </a:custGeom>
          <a:solidFill>
            <a:schemeClr val="bg1">
              <a:tint val="90000"/>
              <a:satMod val="350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50800" dir="10800000" algn="ctr" rotWithShape="0">
              <a:prstClr val="black">
                <a:alpha val="45000"/>
              </a:prstClr>
            </a:outerShdw>
          </a:effectLst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Zástupný symbol pro nadpis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0" name="Zástupný symbol pro text 29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  <a:p>
            <a:pPr lvl="1" eaLnBrk="1" latinLnBrk="0" hangingPunct="1"/>
            <a:r>
              <a:rPr kumimoji="0" lang="cs-CZ" smtClean="0"/>
              <a:t>Druhá úroveň</a:t>
            </a:r>
          </a:p>
          <a:p>
            <a:pPr lvl="2" eaLnBrk="1" latinLnBrk="0" hangingPunct="1"/>
            <a:r>
              <a:rPr kumimoji="0" lang="cs-CZ" smtClean="0"/>
              <a:t>Třetí úroveň</a:t>
            </a:r>
          </a:p>
          <a:p>
            <a:pPr lvl="3" eaLnBrk="1" latinLnBrk="0" hangingPunct="1"/>
            <a:r>
              <a:rPr kumimoji="0" lang="cs-CZ" smtClean="0"/>
              <a:t>Čtvrtá úroveň</a:t>
            </a:r>
          </a:p>
          <a:p>
            <a:pPr lvl="4" eaLnBrk="1" latinLnBrk="0" hangingPunct="1"/>
            <a:r>
              <a:rPr kumimoji="0" lang="cs-CZ" smtClean="0"/>
              <a:t>Pátá úroveň</a:t>
            </a:r>
            <a:endParaRPr kumimoji="0" lang="en-US"/>
          </a:p>
        </p:txBody>
      </p:sp>
      <p:sp>
        <p:nvSpPr>
          <p:cNvPr id="10" name="Zástupný symbol pro datum 9"/>
          <p:cNvSpPr>
            <a:spLocks noGrp="1"/>
          </p:cNvSpPr>
          <p:nvPr>
            <p:ph type="dt" sz="half" idx="2"/>
          </p:nvPr>
        </p:nvSpPr>
        <p:spPr>
          <a:xfrm>
            <a:off x="457200" y="6422064"/>
            <a:ext cx="2133600" cy="365125"/>
          </a:xfrm>
          <a:prstGeom prst="rect">
            <a:avLst/>
          </a:prstGeom>
        </p:spPr>
        <p:txBody>
          <a:bodyPr vert="horz" bIns="0" anchor="b"/>
          <a:lstStyle>
            <a:lvl1pPr algn="l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F53096D0-4F27-487B-A309-58A0C91FA0E4}" type="datetimeFigureOut">
              <a:rPr lang="cs-CZ" smtClean="0"/>
              <a:pPr/>
              <a:t>16.4.2010</a:t>
            </a:fld>
            <a:endParaRPr lang="cs-CZ"/>
          </a:p>
        </p:txBody>
      </p:sp>
      <p:sp>
        <p:nvSpPr>
          <p:cNvPr id="22" name="Zástupný symbol pro zápatí 21"/>
          <p:cNvSpPr>
            <a:spLocks noGrp="1"/>
          </p:cNvSpPr>
          <p:nvPr>
            <p:ph type="ftr" sz="quarter" idx="3"/>
          </p:nvPr>
        </p:nvSpPr>
        <p:spPr>
          <a:xfrm>
            <a:off x="3124200" y="6422064"/>
            <a:ext cx="2895600" cy="365125"/>
          </a:xfrm>
          <a:prstGeom prst="rect">
            <a:avLst/>
          </a:prstGeom>
        </p:spPr>
        <p:txBody>
          <a:bodyPr vert="horz" lIns="0" rIns="0" bIns="0" anchor="b"/>
          <a:lstStyle>
            <a:lvl1pPr algn="ct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18" name="Zástupný symbol pro číslo snímku 17"/>
          <p:cNvSpPr>
            <a:spLocks noGrp="1"/>
          </p:cNvSpPr>
          <p:nvPr>
            <p:ph type="sldNum" sz="quarter" idx="4"/>
          </p:nvPr>
        </p:nvSpPr>
        <p:spPr>
          <a:xfrm>
            <a:off x="8153400" y="6422064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000">
                <a:solidFill>
                  <a:schemeClr val="tx2">
                    <a:shade val="50000"/>
                  </a:schemeClr>
                </a:solidFill>
              </a:defRPr>
            </a:lvl1pPr>
          </a:lstStyle>
          <a:p>
            <a:fld id="{CCDF2BEE-EF81-4C12-8EB8-E460D531D6AC}" type="slidenum">
              <a:rPr lang="cs-CZ" smtClean="0"/>
              <a:pPr/>
              <a:t>‹#›</a:t>
            </a:fld>
            <a:endParaRPr lang="cs-CZ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rtl="0" eaLnBrk="1" latinLnBrk="0" hangingPunct="1">
        <a:spcBef>
          <a:spcPct val="0"/>
        </a:spcBef>
        <a:buNone/>
        <a:defRPr kumimoji="0" sz="4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20624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0"/>
            <a:ext cx="2352675" cy="2476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r="18900000" sy="23000" kx="-1200000" algn="bl" rotWithShape="0">
              <a:prstClr val="black">
                <a:alpha val="20000"/>
              </a:prstClr>
            </a:outerShdw>
            <a:reflection blurRad="6350" stA="50000" endA="300" endPos="90000" dist="50800" dir="5400000" sy="-100000" algn="bl" rotWithShape="0"/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785786" y="3500438"/>
            <a:ext cx="7772400" cy="1829761"/>
          </a:xfrm>
        </p:spPr>
        <p:txBody>
          <a:bodyPr anchor="t" anchorCtr="0">
            <a:scene3d>
              <a:camera prst="perspectiveContrastingLeftFacing">
                <a:rot lat="547294" lon="1726327" rev="21231639"/>
              </a:camera>
              <a:lightRig rig="soft" dir="t"/>
            </a:scene3d>
            <a:sp3d z="177800" extrusionH="101600" contourW="25400" prstMaterial="softEdge">
              <a:bevelT w="25400" h="25400"/>
              <a:extrusionClr>
                <a:schemeClr val="bg2">
                  <a:lumMod val="10000"/>
                </a:schemeClr>
              </a:extrusionClr>
              <a:contourClr>
                <a:schemeClr val="accent6">
                  <a:lumMod val="75000"/>
                </a:schemeClr>
              </a:contourClr>
            </a:sp3d>
          </a:bodyPr>
          <a:lstStyle/>
          <a:p>
            <a:r>
              <a:rPr lang="cs-CZ" sz="11000" b="0" u="dbl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Fill>
                  <a:solidFill>
                    <a:schemeClr val="bg2">
                      <a:lumMod val="50000"/>
                    </a:schemeClr>
                  </a:solidFill>
                </a:uFill>
                <a:latin typeface="Algerian" pitchFamily="82" charset="0"/>
              </a:rPr>
              <a:t>ALKOHOL</a:t>
            </a:r>
            <a:endParaRPr lang="cs-CZ" sz="11000" u="dbl" dirty="0">
              <a:solidFill>
                <a:schemeClr val="bg2">
                  <a:lumMod val="25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60007" dir="1500000" sy="-30000" kx="800400" algn="bl" rotWithShape="0">
                  <a:prstClr val="black">
                    <a:alpha val="20000"/>
                  </a:prstClr>
                </a:outerShdw>
              </a:effectLst>
              <a:uFill>
                <a:solidFill>
                  <a:schemeClr val="bg2">
                    <a:lumMod val="50000"/>
                  </a:schemeClr>
                </a:solidFill>
              </a:uFill>
              <a:latin typeface="Algerian" pitchFamily="82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43636" y="142852"/>
            <a:ext cx="1870378" cy="1714512"/>
          </a:xfrm>
          <a:prstGeom prst="roundRect">
            <a:avLst>
              <a:gd name="adj" fmla="val 16667"/>
            </a:avLst>
          </a:prstGeom>
          <a:ln>
            <a:solidFill>
              <a:schemeClr val="accent6">
                <a:lumMod val="75000"/>
              </a:schemeClr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7" name="TextovéPole 6"/>
          <p:cNvSpPr txBox="1"/>
          <p:nvPr/>
        </p:nvSpPr>
        <p:spPr>
          <a:xfrm>
            <a:off x="4357686" y="428604"/>
            <a:ext cx="571504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r>
              <a:rPr lang="cs-CZ" sz="6000" b="1" dirty="0" smtClean="0">
                <a:ln w="11430"/>
                <a:gradFill>
                  <a:gsLst>
                    <a:gs pos="0">
                      <a:schemeClr val="accent6">
                        <a:tint val="90000"/>
                        <a:satMod val="120000"/>
                      </a:schemeClr>
                    </a:gs>
                    <a:gs pos="25000">
                      <a:schemeClr val="accent6">
                        <a:tint val="93000"/>
                        <a:satMod val="120000"/>
                      </a:schemeClr>
                    </a:gs>
                    <a:gs pos="50000">
                      <a:schemeClr val="accent6">
                        <a:shade val="89000"/>
                        <a:satMod val="110000"/>
                      </a:schemeClr>
                    </a:gs>
                    <a:gs pos="75000">
                      <a:schemeClr val="accent6">
                        <a:tint val="93000"/>
                        <a:satMod val="120000"/>
                      </a:schemeClr>
                    </a:gs>
                    <a:gs pos="100000">
                      <a:schemeClr val="accent6">
                        <a:tint val="90000"/>
                        <a:satMod val="120000"/>
                      </a:schemeClr>
                    </a:gs>
                  </a:gsLst>
                  <a:lin ang="5400000"/>
                </a:gra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</a:rPr>
              <a:t>?</a:t>
            </a:r>
            <a:endParaRPr lang="cs-CZ" sz="6000" b="1" dirty="0">
              <a:ln w="11430"/>
              <a:gradFill>
                <a:gsLst>
                  <a:gs pos="0">
                    <a:schemeClr val="accent6">
                      <a:tint val="90000"/>
                      <a:satMod val="120000"/>
                    </a:schemeClr>
                  </a:gs>
                  <a:gs pos="25000">
                    <a:schemeClr val="accent6">
                      <a:tint val="93000"/>
                      <a:satMod val="120000"/>
                    </a:schemeClr>
                  </a:gs>
                  <a:gs pos="50000">
                    <a:schemeClr val="accent6">
                      <a:shade val="89000"/>
                      <a:satMod val="110000"/>
                    </a:schemeClr>
                  </a:gs>
                  <a:gs pos="75000">
                    <a:schemeClr val="accent6">
                      <a:tint val="93000"/>
                      <a:satMod val="120000"/>
                    </a:schemeClr>
                  </a:gs>
                  <a:gs pos="100000">
                    <a:schemeClr val="accent6">
                      <a:tint val="90000"/>
                      <a:satMod val="120000"/>
                    </a:schemeClr>
                  </a:gs>
                </a:gsLst>
                <a:lin ang="5400000"/>
              </a:gra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  <a:outerShdw blurRad="80000" dist="40000" dir="504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advTm="7000">
    <p:wheel spokes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dirty="0" smtClean="0"/>
              <a:t>Vypracoval Jiří </a:t>
            </a:r>
            <a:r>
              <a:rPr lang="cs-CZ" dirty="0" err="1" smtClean="0"/>
              <a:t>Magera</a:t>
            </a:r>
            <a:r>
              <a:rPr lang="cs-CZ" dirty="0" smtClean="0"/>
              <a:t> </a:t>
            </a:r>
            <a:r>
              <a:rPr lang="cs-CZ" dirty="0" err="1" smtClean="0"/>
              <a:t>IT1</a:t>
            </a:r>
            <a:r>
              <a:rPr lang="cs-CZ" dirty="0" smtClean="0"/>
              <a:t>.</a:t>
            </a:r>
            <a:endParaRPr lang="cs-CZ" dirty="0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dirty="0" smtClean="0">
                <a:solidFill>
                  <a:srgbClr val="FFFF00"/>
                </a:solidFill>
              </a:rPr>
              <a:t>Děkuji za pozornost</a:t>
            </a:r>
            <a:endParaRPr lang="cs-CZ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714480" y="285728"/>
            <a:ext cx="5143536" cy="1571636"/>
          </a:xfrm>
          <a:solidFill>
            <a:schemeClr val="bg2"/>
          </a:solidFill>
          <a:effectLst>
            <a:softEdge rad="317500"/>
          </a:effectLst>
        </p:spPr>
        <p:txBody>
          <a:bodyPr anchor="ctr">
            <a:norm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cs-CZ" sz="5400" cap="all" dirty="0" smtClean="0">
                <a:ln/>
                <a:solidFill>
                  <a:schemeClr val="accen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Baskerville Old Face" pitchFamily="18" charset="0"/>
              </a:rPr>
              <a:t>Chlast</a:t>
            </a:r>
            <a:endParaRPr lang="cs-CZ" sz="5400" cap="all" dirty="0">
              <a:ln/>
              <a:solidFill>
                <a:schemeClr val="accen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Baskerville Old Face" pitchFamily="18" charset="0"/>
            </a:endParaRP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3929058" y="2285992"/>
            <a:ext cx="4643470" cy="3429024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cs-CZ" b="1" dirty="0" smtClean="0">
                <a:solidFill>
                  <a:srgbClr val="FF0000"/>
                </a:solidFill>
              </a:rPr>
              <a:t>Účinná látka</a:t>
            </a:r>
            <a:r>
              <a:rPr lang="cs-CZ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: Etylalkohol (C</a:t>
            </a:r>
            <a:r>
              <a:rPr lang="cs-CZ" baseline="-25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2</a:t>
            </a:r>
            <a:r>
              <a:rPr lang="cs-CZ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H</a:t>
            </a:r>
            <a:r>
              <a:rPr lang="cs-CZ" baseline="-250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5</a:t>
            </a:r>
            <a:r>
              <a:rPr lang="cs-CZ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-OH) získávána kvašením.</a:t>
            </a:r>
          </a:p>
          <a:p>
            <a:pPr>
              <a:buFont typeface="Wingdings" pitchFamily="2" charset="2"/>
              <a:buChar char="Ø"/>
            </a:pPr>
            <a:endParaRPr lang="cs-CZ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cs-CZ" b="1" dirty="0" smtClean="0">
                <a:solidFill>
                  <a:srgbClr val="FF0000"/>
                </a:solidFill>
              </a:rPr>
              <a:t>Původ</a:t>
            </a:r>
            <a:r>
              <a:rPr lang="cs-CZ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: Před 5000 lety bylo v Mezopotámii vyrobeno z chmelu první pivo. Víno lidé znali ještě o 2000 let dříve. Ve starověkých Aténách trestali opilost smrtí.</a:t>
            </a:r>
            <a:endParaRPr lang="cs-CZ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6578" y="285728"/>
            <a:ext cx="1928826" cy="19878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1714488"/>
            <a:ext cx="283845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15000">
    <p:wheel spokes="2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57224" y="285728"/>
            <a:ext cx="7429552" cy="1654908"/>
          </a:xfrm>
          <a:solidFill>
            <a:schemeClr val="bg2"/>
          </a:solidFill>
          <a:effectLst>
            <a:softEdge rad="317500"/>
          </a:effectLst>
        </p:spPr>
        <p:txBody>
          <a:bodyPr anchor="ctr"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cs-CZ" sz="5400" cap="all" dirty="0" smtClean="0">
                <a:ln/>
                <a:solidFill>
                  <a:schemeClr val="accen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Baskerville Old Face" pitchFamily="18" charset="0"/>
              </a:rPr>
              <a:t>Co </a:t>
            </a:r>
            <a:r>
              <a:rPr lang="cs-CZ" sz="5400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Baskerville Old Face" pitchFamily="18" charset="0"/>
              </a:rPr>
              <a:t> </a:t>
            </a:r>
            <a:r>
              <a:rPr lang="cs-CZ" sz="5400" cap="all" dirty="0" smtClean="0">
                <a:ln/>
                <a:solidFill>
                  <a:schemeClr val="accen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Baskerville Old Face" pitchFamily="18" charset="0"/>
              </a:rPr>
              <a:t>způsobuje</a:t>
            </a:r>
            <a:r>
              <a:rPr lang="cs-CZ" sz="5400" cap="all" dirty="0" smtClean="0">
                <a:ln/>
                <a:solidFill>
                  <a:schemeClr val="accent1"/>
                </a:solidFill>
                <a:effectLst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Baskerville Old Face" pitchFamily="18" charset="0"/>
              </a:rPr>
              <a:t> </a:t>
            </a:r>
            <a:r>
              <a:rPr lang="cs-CZ" sz="5400" cap="all" dirty="0" smtClean="0">
                <a:ln/>
                <a:solidFill>
                  <a:schemeClr val="accen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Baskerville Old Face" pitchFamily="18" charset="0"/>
              </a:rPr>
              <a:t>?</a:t>
            </a:r>
            <a:endParaRPr lang="cs-CZ" sz="5400" cap="all" dirty="0">
              <a:ln/>
              <a:solidFill>
                <a:schemeClr val="accen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Baskerville Old Face" pitchFamily="18" charset="0"/>
            </a:endParaRP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3922713" y="2571744"/>
            <a:ext cx="4649815" cy="35719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Ø"/>
            </a:pPr>
            <a:r>
              <a:rPr lang="cs-CZ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Odstraňuje zábrany, způsobuje euforii, veselost, případně podrážděnost a agresi pramenící z náhle zvýšeného sebevědomí. Po odeznění účinků přichází kocovina – bolesti hlavy, žízeň, žaludeční nevolnost, výpadky paměti, celková únava.</a:t>
            </a:r>
            <a:endParaRPr lang="cs-CZ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844" y="1785926"/>
            <a:ext cx="3643338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17000">
    <p:wheel spokes="3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928794" y="285728"/>
            <a:ext cx="5429288" cy="1643074"/>
          </a:xfrm>
          <a:solidFill>
            <a:schemeClr val="bg2"/>
          </a:solidFill>
          <a:effectLst>
            <a:softEdge rad="317500"/>
          </a:effectLst>
        </p:spPr>
        <p:txBody>
          <a:bodyPr anchor="ctr">
            <a:norm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cs-CZ" sz="5400" cap="all" dirty="0" smtClean="0">
                <a:ln/>
                <a:solidFill>
                  <a:schemeClr val="accen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Baskerville Old Face" pitchFamily="18" charset="0"/>
              </a:rPr>
              <a:t>Závislost</a:t>
            </a:r>
            <a:endParaRPr lang="cs-CZ" sz="5400" cap="all" dirty="0">
              <a:ln/>
              <a:solidFill>
                <a:schemeClr val="accen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Baskerville Old Face" pitchFamily="18" charset="0"/>
            </a:endParaRP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500034" y="1785926"/>
            <a:ext cx="8358246" cy="4214842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itchFamily="2" charset="2"/>
              <a:buChar char="Ø"/>
            </a:pPr>
            <a:r>
              <a:rPr lang="cs-CZ" sz="3300" b="1" dirty="0" smtClean="0">
                <a:solidFill>
                  <a:srgbClr val="FF0000"/>
                </a:solidFill>
              </a:rPr>
              <a:t>Příznaky závislosti</a:t>
            </a:r>
            <a:r>
              <a:rPr lang="cs-CZ" sz="33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: Bez drogy neklid, třes rukou, úzkost, podrážděnost, nespavost, nevolnost. Časem se objevují poruchy paměti a soustředění, deprese, halucinace nebo sebevražedné tendence. Po dlouhodobém užívání  může vysazení alkoholu ohrozit život.</a:t>
            </a:r>
          </a:p>
          <a:p>
            <a:pPr>
              <a:buFont typeface="Wingdings" pitchFamily="2" charset="2"/>
              <a:buChar char="Ø"/>
            </a:pPr>
            <a:endParaRPr lang="cs-CZ" sz="3300" dirty="0" smtClean="0">
              <a:solidFill>
                <a:schemeClr val="accent6">
                  <a:lumMod val="40000"/>
                  <a:lumOff val="60000"/>
                </a:schemeClr>
              </a:solidFill>
            </a:endParaRPr>
          </a:p>
          <a:p>
            <a:pPr>
              <a:buFont typeface="Wingdings" pitchFamily="2" charset="2"/>
              <a:buChar char="Ø"/>
            </a:pPr>
            <a:r>
              <a:rPr lang="cs-CZ" sz="3300" b="1" dirty="0" smtClean="0">
                <a:solidFill>
                  <a:srgbClr val="FF0000"/>
                </a:solidFill>
              </a:rPr>
              <a:t>Riziko závislosti</a:t>
            </a:r>
            <a:r>
              <a:rPr lang="cs-CZ" sz="33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: Alkohol je zákonem povolená, přesto pro někoho tvrdá a silně návyková droga. Závislost na něm je nevyléčitelná choroba, kterou lze jen stabilizovat. U mladých lidí do 20 let vzniká závislost 10× rychleji než u dospělých. Bezpečná dávka pro dospělého je podle expertů ze Světové zdravotnické organizace (WHO) asi jedno velké pivo nebo 2 deci vína denně.</a:t>
            </a:r>
          </a:p>
          <a:p>
            <a:pPr>
              <a:buFont typeface="Wingdings" pitchFamily="2" charset="2"/>
              <a:buChar char="Ø"/>
            </a:pPr>
            <a:endParaRPr lang="cs-CZ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72330" y="214290"/>
            <a:ext cx="1857388" cy="15798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285728"/>
            <a:ext cx="1928826" cy="14466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advTm="40000">
    <p:whee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85720" y="214290"/>
            <a:ext cx="8643998" cy="1928826"/>
          </a:xfrm>
          <a:solidFill>
            <a:schemeClr val="bg2"/>
          </a:solidFill>
          <a:effectLst>
            <a:softEdge rad="127000"/>
          </a:effectLst>
        </p:spPr>
        <p:txBody>
          <a:bodyPr>
            <a:norm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r>
              <a:rPr lang="cs-CZ" sz="5400" cap="all" dirty="0" smtClean="0">
                <a:ln/>
                <a:solidFill>
                  <a:schemeClr val="accen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Baskerville Old Face" pitchFamily="18" charset="0"/>
              </a:rPr>
              <a:t>   NEHODY, ANEB KDYŽ 	UŽ JE POZDĚ</a:t>
            </a:r>
            <a:endParaRPr lang="cs-CZ" sz="5400" cap="all" dirty="0">
              <a:ln/>
              <a:solidFill>
                <a:schemeClr val="accen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Baskerville Old Face" pitchFamily="18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0794" y="928670"/>
            <a:ext cx="2643206" cy="18573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8992" y="2285992"/>
            <a:ext cx="2714643" cy="2000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034" y="2357430"/>
            <a:ext cx="2690175" cy="20002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00794" y="2428868"/>
            <a:ext cx="2643206" cy="16430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034" y="4643446"/>
            <a:ext cx="2643205" cy="16240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71934" y="4214818"/>
            <a:ext cx="4143403" cy="2307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advTm="25000">
    <p:wheel spokes="8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42910" y="285728"/>
            <a:ext cx="7772400" cy="1757362"/>
          </a:xfrm>
          <a:solidFill>
            <a:schemeClr val="bg2"/>
          </a:solidFill>
          <a:effectLst>
            <a:softEdge rad="317500"/>
          </a:effectLst>
        </p:spPr>
        <p:txBody>
          <a:bodyPr anchor="ctr"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cs-CZ" sz="5400" cap="all" dirty="0" smtClean="0">
                <a:ln/>
                <a:solidFill>
                  <a:schemeClr val="accen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Baskerville Old Face" pitchFamily="18" charset="0"/>
              </a:rPr>
              <a:t>VĚTŠÍ  MNOŽSTVÍ</a:t>
            </a:r>
            <a:endParaRPr lang="cs-CZ" sz="5400" cap="all" dirty="0">
              <a:ln/>
              <a:solidFill>
                <a:schemeClr val="accen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Baskerville Old Face" pitchFamily="18" charset="0"/>
            </a:endParaRP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3929058" y="2071678"/>
            <a:ext cx="4572000" cy="257176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cs-CZ" b="1" dirty="0" smtClean="0">
                <a:solidFill>
                  <a:srgbClr val="FF0000"/>
                </a:solidFill>
              </a:rPr>
              <a:t>Příznaky předávkování</a:t>
            </a:r>
            <a:r>
              <a:rPr lang="cs-CZ" dirty="0" smtClean="0">
                <a:solidFill>
                  <a:srgbClr val="FF0000"/>
                </a:solidFill>
              </a:rPr>
              <a:t>: </a:t>
            </a:r>
            <a:r>
              <a:rPr lang="cs-CZ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Únava, zvracení, blednutí obličeje, necitlivost, inkontinence (pomočení se), bezvědomí, zástava dechu.</a:t>
            </a:r>
          </a:p>
          <a:p>
            <a:pPr>
              <a:buFont typeface="Wingdings" pitchFamily="2" charset="2"/>
              <a:buChar char="Ø"/>
            </a:pPr>
            <a:r>
              <a:rPr lang="cs-CZ" b="1" dirty="0" smtClean="0">
                <a:solidFill>
                  <a:srgbClr val="FF0000"/>
                </a:solidFill>
              </a:rPr>
              <a:t>Smrtelná dávka</a:t>
            </a:r>
            <a:r>
              <a:rPr lang="cs-CZ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: 4,5 promile alkoholu v krvi.</a:t>
            </a:r>
            <a:endParaRPr lang="cs-CZ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8860" y="4714884"/>
            <a:ext cx="2667014" cy="19228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20" y="4643446"/>
            <a:ext cx="1857388" cy="19288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43570" y="4786322"/>
            <a:ext cx="2778120" cy="17859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58" y="1785926"/>
            <a:ext cx="3333773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20000">
    <p:newsfla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000232" y="285728"/>
            <a:ext cx="4143404" cy="1643074"/>
          </a:xfrm>
          <a:solidFill>
            <a:schemeClr val="bg2"/>
          </a:solidFill>
          <a:effectLst>
            <a:softEdge rad="317500"/>
          </a:effectLst>
        </p:spPr>
        <p:txBody>
          <a:bodyPr anchor="ctr">
            <a:normAutofit/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cs-CZ" sz="5400" cap="all" dirty="0" smtClean="0">
                <a:ln/>
                <a:solidFill>
                  <a:schemeClr val="accen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Baskerville Old Face" pitchFamily="18" charset="0"/>
              </a:rPr>
              <a:t>POMOC</a:t>
            </a:r>
            <a:endParaRPr lang="cs-CZ" sz="5400" cap="all" dirty="0">
              <a:ln/>
              <a:solidFill>
                <a:schemeClr val="accen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Baskerville Old Face" pitchFamily="18" charset="0"/>
            </a:endParaRP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42844" y="1643050"/>
            <a:ext cx="4572000" cy="3000396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cs-CZ" b="1" dirty="0" smtClean="0">
                <a:solidFill>
                  <a:srgbClr val="FF0000"/>
                </a:solidFill>
              </a:rPr>
              <a:t>První pomoc</a:t>
            </a:r>
            <a:r>
              <a:rPr lang="cs-CZ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: Okamžitě volejte 155. Než záchranka přijede, udržujte opilého při vědomí. Když nic nezabírá, dejte mu facku nebo ho polijte studenou vodou. Nesnažte se ho probrat černou kávou, nepomáhá to.</a:t>
            </a:r>
          </a:p>
          <a:p>
            <a:pPr>
              <a:buFont typeface="Wingdings" pitchFamily="2" charset="2"/>
              <a:buChar char="Ø"/>
            </a:pPr>
            <a:endParaRPr lang="cs-CZ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43042" y="4643446"/>
            <a:ext cx="1849446" cy="17573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7818" y="2786058"/>
            <a:ext cx="3071834" cy="37862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6512" y="214290"/>
            <a:ext cx="2286016" cy="17145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ransition advTm="20000">
    <p:wheel spokes="2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714348" y="214290"/>
            <a:ext cx="7772400" cy="1828800"/>
          </a:xfrm>
          <a:solidFill>
            <a:schemeClr val="bg2"/>
          </a:solidFill>
          <a:effectLst>
            <a:softEdge rad="317500"/>
          </a:effectLst>
        </p:spPr>
        <p:txBody>
          <a:bodyPr anchor="ctr"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cs-CZ" sz="5400" cap="all" dirty="0" smtClean="0">
                <a:ln/>
                <a:solidFill>
                  <a:schemeClr val="accen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Baskerville Old Face" pitchFamily="18" charset="0"/>
              </a:rPr>
              <a:t>ZDRAVOTNÍ  RIZIKA</a:t>
            </a:r>
            <a:endParaRPr lang="cs-CZ" sz="5400" cap="all" dirty="0">
              <a:ln/>
              <a:solidFill>
                <a:schemeClr val="accen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Baskerville Old Face" pitchFamily="18" charset="0"/>
            </a:endParaRP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3922713" y="2000240"/>
            <a:ext cx="4572000" cy="250033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cs-CZ" b="1" dirty="0" smtClean="0">
                <a:solidFill>
                  <a:srgbClr val="FF0000"/>
                </a:solidFill>
              </a:rPr>
              <a:t>Zdravotní rizika</a:t>
            </a:r>
            <a:r>
              <a:rPr lang="cs-CZ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: Onemocnění jater, poškození nervového systému (poruchy paměti, psychózy), oslabení imunity (větší riziko infekcí a nádorů, u žen především rakovina prsní žlázy).</a:t>
            </a:r>
            <a:endParaRPr lang="cs-CZ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7752" y="4357694"/>
            <a:ext cx="3416777" cy="22145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844" y="2285992"/>
            <a:ext cx="3550764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advTm="18000">
    <p:wheel spokes="3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85720" y="142852"/>
            <a:ext cx="6215106" cy="1571636"/>
          </a:xfrm>
          <a:solidFill>
            <a:schemeClr val="bg2"/>
          </a:solidFill>
          <a:effectLst>
            <a:softEdge rad="317500"/>
          </a:effectLst>
        </p:spPr>
        <p:txBody>
          <a:bodyPr anchor="ctr">
            <a:scene3d>
              <a:camera prst="orthographicFront"/>
              <a:lightRig rig="brightRoom" dir="t"/>
            </a:scene3d>
            <a:sp3d contourW="6350" prstMaterial="plastic">
              <a:bevelT w="20320" h="20320" prst="angle"/>
              <a:contourClr>
                <a:schemeClr val="accent1">
                  <a:tint val="100000"/>
                  <a:shade val="100000"/>
                  <a:hueMod val="100000"/>
                  <a:satMod val="100000"/>
                </a:schemeClr>
              </a:contourClr>
            </a:sp3d>
          </a:bodyPr>
          <a:lstStyle/>
          <a:p>
            <a:pPr algn="ctr"/>
            <a:r>
              <a:rPr lang="cs-CZ" sz="5400" cap="all" dirty="0" smtClean="0">
                <a:ln/>
                <a:solidFill>
                  <a:schemeClr val="accent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19685" dist="12700" dir="5400000" algn="tl" rotWithShape="0">
                    <a:schemeClr val="accent1">
                      <a:satMod val="130000"/>
                      <a:alpha val="60000"/>
                    </a:schemeClr>
                  </a:outerShdw>
                  <a:reflection blurRad="10000" stA="55000" endPos="48000" dist="500" dir="5400000" sy="-100000" algn="bl" rotWithShape="0"/>
                </a:effectLst>
                <a:latin typeface="Baskerville Old Face" pitchFamily="18" charset="0"/>
              </a:rPr>
              <a:t>STATISTIKA</a:t>
            </a:r>
            <a:endParaRPr lang="cs-CZ" sz="5400" cap="all" dirty="0">
              <a:ln/>
              <a:solidFill>
                <a:schemeClr val="accent1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19685" dist="12700" dir="5400000" algn="tl" rotWithShape="0">
                  <a:schemeClr val="accent1">
                    <a:satMod val="130000"/>
                    <a:alpha val="60000"/>
                  </a:schemeClr>
                </a:outerShdw>
                <a:reflection blurRad="10000" stA="55000" endPos="48000" dist="500" dir="5400000" sy="-100000" algn="bl" rotWithShape="0"/>
              </a:effectLst>
              <a:latin typeface="Baskerville Old Face" pitchFamily="18" charset="0"/>
            </a:endParaRP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4572000" y="2500306"/>
            <a:ext cx="4572000" cy="364333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cs-CZ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V ČR se děti setkávají s alkoholem průměrně v 11 letech, což je nejdříve v EU. Pětatřicet procent dětí ve věku 10 let už alkohol vyzkoušelo. Třináct procent dětí ve věku 13-15 let se napije 3× do měsíce. Na nemoci způsobené alkoholismem zemře v ČR ročně asi 4000 mužů a 2000 žen.</a:t>
            </a:r>
            <a:endParaRPr lang="cs-CZ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7" name="Picture 4" descr="http://mm.denik.cz/56/1e/detsti_alkoholici_sip-galeri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571876"/>
            <a:ext cx="4429156" cy="3071810"/>
          </a:xfrm>
          <a:prstGeom prst="rect">
            <a:avLst/>
          </a:prstGeom>
          <a:noFill/>
        </p:spPr>
      </p:pic>
      <p:pic>
        <p:nvPicPr>
          <p:cNvPr id="8" name="Picture 2" descr="http://nd01.blog.cz/204/793/784f774cd2_13674468_o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0662" y="428604"/>
            <a:ext cx="3643338" cy="2748596"/>
          </a:xfrm>
          <a:prstGeom prst="rect">
            <a:avLst/>
          </a:prstGeom>
          <a:noFill/>
        </p:spPr>
      </p:pic>
    </p:spTree>
  </p:cSld>
  <p:clrMapOvr>
    <a:masterClrMapping/>
  </p:clrMapOvr>
  <p:transition spd="slow" advTm="30000">
    <p:wheel spokes="8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nický">
  <a:themeElements>
    <a:clrScheme name="Technický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6EA0B0"/>
      </a:accent1>
      <a:accent2>
        <a:srgbClr val="CCAF0A"/>
      </a:accent2>
      <a:accent3>
        <a:srgbClr val="8D89A4"/>
      </a:accent3>
      <a:accent4>
        <a:srgbClr val="748560"/>
      </a:accent4>
      <a:accent5>
        <a:srgbClr val="9E9273"/>
      </a:accent5>
      <a:accent6>
        <a:srgbClr val="7E848D"/>
      </a:accent6>
      <a:hlink>
        <a:srgbClr val="00C8C3"/>
      </a:hlink>
      <a:folHlink>
        <a:srgbClr val="A116E0"/>
      </a:folHlink>
    </a:clrScheme>
    <a:fontScheme name="Technický">
      <a:majorFont>
        <a:latin typeface="Franklin Gothic Book"/>
        <a:ea typeface=""/>
        <a:cs typeface=""/>
        <a:font script="Jpan" typeface="ＭＳ Ｐゴシック"/>
        <a:font script="Hang" typeface="HY견고딕"/>
        <a:font script="Hans" typeface="宋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Technický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Technic</Template>
  <TotalTime>961</TotalTime>
  <Words>267</Words>
  <Application>Microsoft Office PowerPoint</Application>
  <PresentationFormat>Předvádění na obrazovce (4:3)</PresentationFormat>
  <Paragraphs>24</Paragraphs>
  <Slides>10</Slides>
  <Notes>0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1" baseType="lpstr">
      <vt:lpstr>Technický</vt:lpstr>
      <vt:lpstr>ALKOHOL</vt:lpstr>
      <vt:lpstr>Chlast</vt:lpstr>
      <vt:lpstr>Co  způsobuje ?</vt:lpstr>
      <vt:lpstr>Závislost</vt:lpstr>
      <vt:lpstr>   NEHODY, ANEB KDYŽ  UŽ JE POZDĚ</vt:lpstr>
      <vt:lpstr>VĚTŠÍ  MNOŽSTVÍ</vt:lpstr>
      <vt:lpstr>POMOC</vt:lpstr>
      <vt:lpstr>ZDRAVOTNÍ  RIZIKA</vt:lpstr>
      <vt:lpstr>STATISTIKA</vt:lpstr>
      <vt:lpstr>Vypracoval Jiří Magera IT1.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ALKOHOL</dc:title>
  <dc:creator>Uzivatel</dc:creator>
  <cp:lastModifiedBy>Student</cp:lastModifiedBy>
  <cp:revision>113</cp:revision>
  <dcterms:created xsi:type="dcterms:W3CDTF">2010-03-07T14:14:59Z</dcterms:created>
  <dcterms:modified xsi:type="dcterms:W3CDTF">2010-04-16T08:20:45Z</dcterms:modified>
</cp:coreProperties>
</file>